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0"/>
  </p:notesMasterIdLst>
  <p:handoutMasterIdLst>
    <p:handoutMasterId r:id="rId11"/>
  </p:handoutMasterIdLst>
  <p:sldIdLst>
    <p:sldId id="300" r:id="rId4"/>
    <p:sldId id="301" r:id="rId5"/>
    <p:sldId id="311" r:id="rId6"/>
    <p:sldId id="309" r:id="rId7"/>
    <p:sldId id="308" r:id="rId8"/>
    <p:sldId id="310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René Raap" initials="RR" lastIdx="7" clrIdx="2">
    <p:extLst>
      <p:ext uri="{19B8F6BF-5375-455C-9EA6-DF929625EA0E}">
        <p15:presenceInfo xmlns:p15="http://schemas.microsoft.com/office/powerpoint/2012/main" userId="147a3af7182b4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6BD0-1215-4963-8978-E04BF62538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0632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b="1" dirty="0"/>
              <a:t>Het kenmerkend aspect: </a:t>
            </a:r>
            <a:r>
              <a:rPr lang="nl-NL" altLang="nl-NL" dirty="0"/>
              <a:t>de wetenschappelijke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revolutie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De wetenschappelijke revolutie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De ontwikkeling van de wetenschap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Praktische </a:t>
            </a:r>
            <a:r>
              <a:rPr lang="nl-NL" dirty="0" smtClean="0"/>
              <a:t>toepassingen van de wetenschap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§6.4 De wetenschappelijke revolutie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587592"/>
            <a:ext cx="7488832" cy="4175125"/>
          </a:xfrm>
        </p:spPr>
        <p:txBody>
          <a:bodyPr/>
          <a:lstStyle/>
          <a:p>
            <a:r>
              <a:rPr lang="nl-NL" dirty="0"/>
              <a:t>De wetenschappelijke revolutie begon bij Copernicus en bereikte met Newton zijn piek. Er ontstond een nieuw wereldbeeld. </a:t>
            </a:r>
          </a:p>
          <a:p>
            <a:endParaRPr lang="nl-NL" dirty="0"/>
          </a:p>
          <a:p>
            <a:r>
              <a:rPr lang="nl-NL" dirty="0"/>
              <a:t>De aarde was niet langer het middelpunt en er was geen ‘onbewogen beweger’. De aarde draaide om de zon en er golden algemene mechanische wetten, zoals de zwaartekracht.</a:t>
            </a:r>
          </a:p>
          <a:p>
            <a:endParaRPr lang="nl-NL" dirty="0"/>
          </a:p>
          <a:p>
            <a:r>
              <a:rPr lang="nl-NL" dirty="0">
                <a:solidFill>
                  <a:srgbClr val="00B0F0"/>
                </a:solidFill>
              </a:rPr>
              <a:t>Wetenschappelijk revolutie:</a:t>
            </a:r>
            <a:r>
              <a:rPr lang="nl-NL" dirty="0"/>
              <a:t> doorbraak van een wetenschappelijke manier van denken in de 17e eeuw.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l-NL" altLang="nl-NL" sz="2800" dirty="0"/>
              <a:t>De wetenschappelijke revolutie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589" y="842317"/>
            <a:ext cx="6646822" cy="4238014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750973" y="5145079"/>
            <a:ext cx="7642054" cy="94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/>
              <a:t>De theorie van Copernicus werd bevestigd door waarnemingen van Galilei die hierdoor in conflict kwam met de katholieke kerk.</a:t>
            </a:r>
            <a:endParaRPr lang="nl-NL" dirty="0">
              <a:solidFill>
                <a:schemeClr val="accent4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94158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588314"/>
            <a:ext cx="7905824" cy="41751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nl-NL" dirty="0"/>
              <a:t>In de oudheid en de middeleeuwen deden wetenschappers geen experimenten en werden waarnemingen gewantrouwd. In de renaissance werd aan klassieke schrijvers nog niet getwijfeld.</a:t>
            </a: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  <a:p>
            <a:pPr marL="0" indent="0">
              <a:buFont typeface="Arial" charset="0"/>
              <a:buNone/>
              <a:defRPr/>
            </a:pPr>
            <a:r>
              <a:rPr lang="nl-NL" dirty="0"/>
              <a:t>In de 17</a:t>
            </a:r>
            <a:r>
              <a:rPr lang="nl-NL" baseline="30000" dirty="0"/>
              <a:t>e</a:t>
            </a:r>
            <a:r>
              <a:rPr lang="nl-NL" dirty="0"/>
              <a:t> eeuw gingen wetenschappers anders werken. Ze gingen experimenteren, observeren en controleren met nieuwe experimenten.</a:t>
            </a: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  <a:p>
            <a:pPr marL="0" indent="0">
              <a:buFont typeface="Arial" charset="0"/>
              <a:buNone/>
              <a:defRPr/>
            </a:pPr>
            <a:r>
              <a:rPr lang="nl-NL" dirty="0"/>
              <a:t>De uitvinding van instrumenten als de telescoop en microscoop maakte preciezer onderzoek mogelijk.</a:t>
            </a: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De ontwikkeling van de wetenschap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59714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572816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De wetenschappelijke revolutie was van grote waarde voor bijvoorbeeld scheepvaart en oorlogvoering: er kwamen preciezere kaarten en krachtigere wapens.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Deze vooruitgang in militaire technologie leidde tot:</a:t>
            </a:r>
          </a:p>
          <a:p>
            <a:pPr marL="342900" indent="-342900" eaLnBrk="1" hangingPunct="1">
              <a:buFontTx/>
              <a:buChar char="-"/>
            </a:pPr>
            <a:r>
              <a:rPr lang="nl-NL" altLang="nl-NL" dirty="0"/>
              <a:t>Europees overwicht in de </a:t>
            </a:r>
            <a:r>
              <a:rPr lang="nl-NL" altLang="nl-NL" dirty="0" smtClean="0"/>
              <a:t>wereld</a:t>
            </a:r>
            <a:endParaRPr lang="nl-NL" altLang="nl-NL" dirty="0"/>
          </a:p>
          <a:p>
            <a:pPr marL="342900" indent="-342900" eaLnBrk="1" hangingPunct="1">
              <a:buFontTx/>
              <a:buChar char="-"/>
            </a:pPr>
            <a:r>
              <a:rPr lang="nl-NL" altLang="nl-NL" dirty="0"/>
              <a:t>M</a:t>
            </a:r>
            <a:r>
              <a:rPr lang="nl-NL" altLang="nl-NL" dirty="0" smtClean="0"/>
              <a:t>achtsvermindering </a:t>
            </a:r>
            <a:r>
              <a:rPr lang="nl-NL" altLang="nl-NL" dirty="0"/>
              <a:t>van opstandige </a:t>
            </a:r>
            <a:r>
              <a:rPr lang="nl-NL" altLang="nl-NL" dirty="0" smtClean="0"/>
              <a:t>edelen</a:t>
            </a:r>
            <a:endParaRPr lang="nl-NL" altLang="nl-NL" dirty="0"/>
          </a:p>
          <a:p>
            <a:pPr marL="342900" indent="-342900" eaLnBrk="1" hangingPunct="1">
              <a:buFontTx/>
              <a:buChar char="-"/>
            </a:pPr>
            <a:r>
              <a:rPr lang="nl-NL" altLang="nl-NL" dirty="0" smtClean="0"/>
              <a:t>Gr</a:t>
            </a:r>
            <a:r>
              <a:rPr lang="nl-NL" altLang="nl-NL" dirty="0" smtClean="0"/>
              <a:t>ote </a:t>
            </a:r>
            <a:r>
              <a:rPr lang="nl-NL" altLang="nl-NL" dirty="0"/>
              <a:t>verwoesting en meer slachtoffers door </a:t>
            </a:r>
            <a:r>
              <a:rPr lang="nl-NL" altLang="nl-NL" dirty="0" smtClean="0"/>
              <a:t>oorlogsgeweld</a:t>
            </a: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8043116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Praktische </a:t>
            </a:r>
            <a:r>
              <a:rPr lang="nl-NL" altLang="nl-NL" sz="2800" dirty="0" smtClean="0"/>
              <a:t>toepassingen van de wetenschap</a:t>
            </a:r>
            <a:endParaRPr lang="nl-NL" alt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33781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59" y="827064"/>
            <a:ext cx="6803482" cy="4238014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674362" y="5145079"/>
            <a:ext cx="7795276" cy="94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/>
              <a:t>Vanwege het praktische nut steunden overheden de wetenschap. De sterrenwacht bij Greenwich werd gebouwd op bevel van koning Karel II.</a:t>
            </a:r>
            <a:endParaRPr lang="nl-NL" dirty="0">
              <a:solidFill>
                <a:schemeClr val="accent4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252235160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920</TotalTime>
  <Words>283</Words>
  <Application>Microsoft Office PowerPoint</Application>
  <PresentationFormat>Diavoorstelling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§6.4 De wetenschappelijke revolutie</vt:lpstr>
      <vt:lpstr>De wetenschappelijke revolutie</vt:lpstr>
      <vt:lpstr>PowerPoint-presentatie</vt:lpstr>
      <vt:lpstr>De ontwikkeling van de wetenschap</vt:lpstr>
      <vt:lpstr>Praktische toepassingen van de wetenschap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258</cp:revision>
  <cp:lastPrinted>2013-03-19T08:25:20Z</cp:lastPrinted>
  <dcterms:created xsi:type="dcterms:W3CDTF">2013-03-13T12:13:36Z</dcterms:created>
  <dcterms:modified xsi:type="dcterms:W3CDTF">2016-11-08T10:40:22Z</dcterms:modified>
</cp:coreProperties>
</file>